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68"/>
  </p:notesMasterIdLst>
  <p:sldIdLst>
    <p:sldId id="256" r:id="rId58"/>
    <p:sldId id="257" r:id="rId59"/>
    <p:sldId id="258" r:id="rId60"/>
    <p:sldId id="259" r:id="rId61"/>
    <p:sldId id="260" r:id="rId62"/>
    <p:sldId id="261" r:id="rId63"/>
    <p:sldId id="262" r:id="rId64"/>
    <p:sldId id="263" r:id="rId65"/>
    <p:sldId id="264" r:id="rId66"/>
    <p:sldId id="265" r:id="rId67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DM Sans" charset="1" panose="00000000000000000000"/>
      <p:regular r:id="rId10"/>
    </p:embeddedFont>
    <p:embeddedFont>
      <p:font typeface="DM Sans Bold" charset="1" panose="00000000000000000000"/>
      <p:regular r:id="rId11"/>
    </p:embeddedFont>
    <p:embeddedFont>
      <p:font typeface="DM Sans Italics" charset="1" panose="00000000000000000000"/>
      <p:regular r:id="rId12"/>
    </p:embeddedFont>
    <p:embeddedFont>
      <p:font typeface="DM Sans Bold Italics" charset="1" panose="00000000000000000000"/>
      <p:regular r:id="rId13"/>
    </p:embeddedFont>
    <p:embeddedFont>
      <p:font typeface="Canva Sans" charset="1" panose="020B0503030501040103"/>
      <p:regular r:id="rId14"/>
    </p:embeddedFont>
    <p:embeddedFont>
      <p:font typeface="Canva Sans Bold" charset="1" panose="020B0803030501040103"/>
      <p:regular r:id="rId15"/>
    </p:embeddedFont>
    <p:embeddedFont>
      <p:font typeface="Canva Sans Italics" charset="1" panose="020B0503030501040103"/>
      <p:regular r:id="rId16"/>
    </p:embeddedFont>
    <p:embeddedFont>
      <p:font typeface="Canva Sans Bold Italics" charset="1" panose="020B0803030501040103"/>
      <p:regular r:id="rId17"/>
    </p:embeddedFont>
    <p:embeddedFont>
      <p:font typeface="Canva Sans Medium" charset="1" panose="020B0603030501040103"/>
      <p:regular r:id="rId18"/>
    </p:embeddedFont>
    <p:embeddedFont>
      <p:font typeface="Canva Sans Medium Italics" charset="1" panose="020B0603030501040103"/>
      <p:regular r:id="rId19"/>
    </p:embeddedFont>
    <p:embeddedFont>
      <p:font typeface="Agrandir" charset="1" panose="00000500000000000000"/>
      <p:regular r:id="rId20"/>
    </p:embeddedFont>
    <p:embeddedFont>
      <p:font typeface="Agrandir Bold" charset="1" panose="00000800000000000000"/>
      <p:regular r:id="rId21"/>
    </p:embeddedFont>
    <p:embeddedFont>
      <p:font typeface="Agrandir Italics" charset="1" panose="00000500000000000000"/>
      <p:regular r:id="rId22"/>
    </p:embeddedFont>
    <p:embeddedFont>
      <p:font typeface="Agrandir Bold Italics" charset="1" panose="00000800000000000000"/>
      <p:regular r:id="rId23"/>
    </p:embeddedFont>
    <p:embeddedFont>
      <p:font typeface="Agrandir Thin" charset="1" panose="00000200000000000000"/>
      <p:regular r:id="rId24"/>
    </p:embeddedFont>
    <p:embeddedFont>
      <p:font typeface="Agrandir Thin Italics" charset="1" panose="00000200000000000000"/>
      <p:regular r:id="rId25"/>
    </p:embeddedFont>
    <p:embeddedFont>
      <p:font typeface="Agrandir Medium" charset="1" panose="00000600000000000000"/>
      <p:regular r:id="rId26"/>
    </p:embeddedFont>
    <p:embeddedFont>
      <p:font typeface="Agrandir Medium Italics" charset="1" panose="00000600000000000000"/>
      <p:regular r:id="rId27"/>
    </p:embeddedFont>
    <p:embeddedFont>
      <p:font typeface="Agrandir Ultra-Bold" charset="1" panose="00000A00000000000000"/>
      <p:regular r:id="rId28"/>
    </p:embeddedFont>
    <p:embeddedFont>
      <p:font typeface="Agrandir Ultra-Bold Italics" charset="1" panose="00000A00000000000000"/>
      <p:regular r:id="rId29"/>
    </p:embeddedFont>
    <p:embeddedFont>
      <p:font typeface="Agrandir Heavy" charset="1" panose="00000900000000000000"/>
      <p:regular r:id="rId30"/>
    </p:embeddedFont>
    <p:embeddedFont>
      <p:font typeface="Agrandir Heavy Italics" charset="1" panose="00000900000000000000"/>
      <p:regular r:id="rId31"/>
    </p:embeddedFont>
    <p:embeddedFont>
      <p:font typeface="Open Sans" charset="1" panose="020B0606030504020204"/>
      <p:regular r:id="rId32"/>
    </p:embeddedFont>
    <p:embeddedFont>
      <p:font typeface="Open Sans Bold" charset="1" panose="020B0806030504020204"/>
      <p:regular r:id="rId33"/>
    </p:embeddedFont>
    <p:embeddedFont>
      <p:font typeface="Open Sans Italics" charset="1" panose="020B0606030504020204"/>
      <p:regular r:id="rId34"/>
    </p:embeddedFont>
    <p:embeddedFont>
      <p:font typeface="Open Sans Bold Italics" charset="1" panose="020B0806030504020204"/>
      <p:regular r:id="rId35"/>
    </p:embeddedFont>
    <p:embeddedFont>
      <p:font typeface="Open Sans Light" charset="1" panose="020B0306030504020204"/>
      <p:regular r:id="rId36"/>
    </p:embeddedFont>
    <p:embeddedFont>
      <p:font typeface="Open Sans Light Italics" charset="1" panose="020B0306030504020204"/>
      <p:regular r:id="rId37"/>
    </p:embeddedFont>
    <p:embeddedFont>
      <p:font typeface="Open Sans Ultra-Bold" charset="1" panose="00000000000000000000"/>
      <p:regular r:id="rId38"/>
    </p:embeddedFont>
    <p:embeddedFont>
      <p:font typeface="Open Sans Ultra-Bold Italics" charset="1" panose="00000000000000000000"/>
      <p:regular r:id="rId39"/>
    </p:embeddedFont>
    <p:embeddedFont>
      <p:font typeface="Montserrat" charset="1" panose="00000500000000000000"/>
      <p:regular r:id="rId40"/>
    </p:embeddedFont>
    <p:embeddedFont>
      <p:font typeface="Montserrat Bold" charset="1" panose="00000800000000000000"/>
      <p:regular r:id="rId41"/>
    </p:embeddedFont>
    <p:embeddedFont>
      <p:font typeface="Montserrat Italics" charset="1" panose="00000500000000000000"/>
      <p:regular r:id="rId42"/>
    </p:embeddedFont>
    <p:embeddedFont>
      <p:font typeface="Montserrat Bold Italics" charset="1" panose="00000800000000000000"/>
      <p:regular r:id="rId43"/>
    </p:embeddedFont>
    <p:embeddedFont>
      <p:font typeface="Montserrat Thin" charset="1" panose="00000300000000000000"/>
      <p:regular r:id="rId44"/>
    </p:embeddedFont>
    <p:embeddedFont>
      <p:font typeface="Montserrat Thin Italics" charset="1" panose="00000300000000000000"/>
      <p:regular r:id="rId45"/>
    </p:embeddedFont>
    <p:embeddedFont>
      <p:font typeface="Montserrat Extra-Light" charset="1" panose="00000300000000000000"/>
      <p:regular r:id="rId46"/>
    </p:embeddedFont>
    <p:embeddedFont>
      <p:font typeface="Montserrat Extra-Light Italics" charset="1" panose="00000300000000000000"/>
      <p:regular r:id="rId47"/>
    </p:embeddedFont>
    <p:embeddedFont>
      <p:font typeface="Montserrat Light" charset="1" panose="00000400000000000000"/>
      <p:regular r:id="rId48"/>
    </p:embeddedFont>
    <p:embeddedFont>
      <p:font typeface="Montserrat Light Italics" charset="1" panose="00000400000000000000"/>
      <p:regular r:id="rId49"/>
    </p:embeddedFont>
    <p:embeddedFont>
      <p:font typeface="Montserrat Medium" charset="1" panose="00000600000000000000"/>
      <p:regular r:id="rId50"/>
    </p:embeddedFont>
    <p:embeddedFont>
      <p:font typeface="Montserrat Medium Italics" charset="1" panose="00000600000000000000"/>
      <p:regular r:id="rId51"/>
    </p:embeddedFont>
    <p:embeddedFont>
      <p:font typeface="Montserrat Semi-Bold" charset="1" panose="00000700000000000000"/>
      <p:regular r:id="rId52"/>
    </p:embeddedFont>
    <p:embeddedFont>
      <p:font typeface="Montserrat Semi-Bold Italics" charset="1" panose="00000700000000000000"/>
      <p:regular r:id="rId53"/>
    </p:embeddedFont>
    <p:embeddedFont>
      <p:font typeface="Montserrat Ultra-Bold" charset="1" panose="00000900000000000000"/>
      <p:regular r:id="rId54"/>
    </p:embeddedFont>
    <p:embeddedFont>
      <p:font typeface="Montserrat Ultra-Bold Italics" charset="1" panose="00000900000000000000"/>
      <p:regular r:id="rId55"/>
    </p:embeddedFont>
    <p:embeddedFont>
      <p:font typeface="Montserrat Heavy" charset="1" panose="00000A00000000000000"/>
      <p:regular r:id="rId56"/>
    </p:embeddedFont>
    <p:embeddedFont>
      <p:font typeface="Montserrat Heavy Italics" charset="1" panose="00000A0000000000000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slides/slide1.xml" Type="http://schemas.openxmlformats.org/officeDocument/2006/relationships/slide"/><Relationship Id="rId59" Target="slides/slide2.xml" Type="http://schemas.openxmlformats.org/officeDocument/2006/relationships/slide"/><Relationship Id="rId6" Target="fonts/font6.fntdata" Type="http://schemas.openxmlformats.org/officeDocument/2006/relationships/font"/><Relationship Id="rId60" Target="slides/slide3.xml" Type="http://schemas.openxmlformats.org/officeDocument/2006/relationships/slide"/><Relationship Id="rId61" Target="slides/slide4.xml" Type="http://schemas.openxmlformats.org/officeDocument/2006/relationships/slide"/><Relationship Id="rId62" Target="slides/slide5.xml" Type="http://schemas.openxmlformats.org/officeDocument/2006/relationships/slide"/><Relationship Id="rId63" Target="slides/slide6.xml" Type="http://schemas.openxmlformats.org/officeDocument/2006/relationships/slide"/><Relationship Id="rId64" Target="slides/slide7.xml" Type="http://schemas.openxmlformats.org/officeDocument/2006/relationships/slide"/><Relationship Id="rId65" Target="slides/slide8.xml" Type="http://schemas.openxmlformats.org/officeDocument/2006/relationships/slide"/><Relationship Id="rId66" Target="slides/slide9.xml" Type="http://schemas.openxmlformats.org/officeDocument/2006/relationships/slide"/><Relationship Id="rId67" Target="slides/slide10.xml" Type="http://schemas.openxmlformats.org/officeDocument/2006/relationships/slide"/><Relationship Id="rId68" Target="notesMasters/notesMaster1.xml" Type="http://schemas.openxmlformats.org/officeDocument/2006/relationships/notesMaster"/><Relationship Id="rId69" Target="theme/theme2.xml" Type="http://schemas.openxmlformats.org/officeDocument/2006/relationships/theme"/><Relationship Id="rId7" Target="fonts/font7.fntdata" Type="http://schemas.openxmlformats.org/officeDocument/2006/relationships/font"/><Relationship Id="rId70" Target="notesSlides/notesSlide1.xml" Type="http://schemas.openxmlformats.org/officeDocument/2006/relationships/notesSlide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575539 works in total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jpeg" Type="http://schemas.openxmlformats.org/officeDocument/2006/relationships/image"/><Relationship Id="rId20" Target="../media/image19.sv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jpeg" Type="http://schemas.openxmlformats.org/officeDocument/2006/relationships/image"/><Relationship Id="rId20" Target="../media/image19.svg" Type="http://schemas.openxmlformats.org/officeDocument/2006/relationships/image"/><Relationship Id="rId21" Target="../media/image27.png" Type="http://schemas.openxmlformats.org/officeDocument/2006/relationships/image"/><Relationship Id="rId22" Target="../media/image28.svg" Type="http://schemas.openxmlformats.org/officeDocument/2006/relationships/image"/><Relationship Id="rId23" Target="../media/image29.png" Type="http://schemas.openxmlformats.org/officeDocument/2006/relationships/image"/><Relationship Id="rId24" Target="../media/image30.sv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svg" Type="http://schemas.openxmlformats.org/officeDocument/2006/relationships/image"/><Relationship Id="rId11" Target="../media/image24.png" Type="http://schemas.openxmlformats.org/officeDocument/2006/relationships/image"/><Relationship Id="rId2" Target="../media/image1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20.png" Type="http://schemas.openxmlformats.org/officeDocument/2006/relationships/image"/><Relationship Id="rId6" Target="../media/image21.svg" Type="http://schemas.openxmlformats.org/officeDocument/2006/relationships/image"/><Relationship Id="rId7" Target="../media/image22.png" Type="http://schemas.openxmlformats.org/officeDocument/2006/relationships/image"/><Relationship Id="rId8" Target="../media/image23.sv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https://query.wikidata.org#SELECT%20%28COUNT%28DISTINCT%20%3Fentity%29%20as%20%3Fcount%29%20WHERE%20%7B%3Fentity%20wdt%3AP106%20wd%3AQ36834.%7D" TargetMode="External" Type="http://schemas.openxmlformats.org/officeDocument/2006/relationships/hyperlink"/><Relationship Id="rId4" Target="https://query.wikidata.org#SELECT%20%28COUNT%28DISTINCT%20%3Fentity%29%20as%20%3Fcount%29%20WHERE%20%7B%3Fentity%20wdt%3AP31%20wd%3AQ215380.%7D" TargetMode="External" Type="http://schemas.openxmlformats.org/officeDocument/2006/relationships/hyperlink"/><Relationship Id="rId5" Target="https://www.wikidata.org/wiki/Wikidata:WikiProject_Music/Statistics/Albums_by_language" TargetMode="External" Type="http://schemas.openxmlformats.org/officeDocument/2006/relationships/hyperlink"/><Relationship Id="rId6" Target="https://www.wikidata.org/wiki/Wikidata:WikiProject_Music/Statistics/EPs_by_language" TargetMode="External" Type="http://schemas.openxmlformats.org/officeDocument/2006/relationships/hyperlink"/><Relationship Id="rId7" Target="https://www.wikidata.org/wiki/Wikidata:WikiProject_Music/Statistics/Singles_by_language" TargetMode="External" Type="http://schemas.openxmlformats.org/officeDocument/2006/relationships/hyperlink"/><Relationship Id="rId8" Target="https://www.wikidata.org/wiki/Wikidata:WikiProject_Music/Statistics/Works_by_language" TargetMode="External" Type="http://schemas.openxmlformats.org/officeDocument/2006/relationships/hyperlink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https://openrefine.org/docs" TargetMode="External" Type="http://schemas.openxmlformats.org/officeDocument/2006/relationships/hyperlink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VAFw-r4SLik.mp4" Type="http://schemas.openxmlformats.org/officeDocument/2006/relationships/video"/><Relationship Id="rId4" Target="../media/VAFw-r4SLik.mp4" Type="http://schemas.microsoft.com/office/2007/relationships/media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-15111" r="0" b="-15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832840" y="-2980612"/>
            <a:ext cx="4286250" cy="4114800"/>
          </a:xfrm>
          <a:custGeom>
            <a:avLst/>
            <a:gdLst/>
            <a:ahLst/>
            <a:cxnLst/>
            <a:rect r="r" b="b" t="t" l="l"/>
            <a:pathLst>
              <a:path h="4114800" w="428625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170610" y="8159024"/>
            <a:ext cx="2726990" cy="3303622"/>
          </a:xfrm>
          <a:custGeom>
            <a:avLst/>
            <a:gdLst/>
            <a:ahLst/>
            <a:cxnLst/>
            <a:rect r="r" b="b" t="t" l="l"/>
            <a:pathLst>
              <a:path h="3303622" w="2726990">
                <a:moveTo>
                  <a:pt x="0" y="0"/>
                </a:moveTo>
                <a:lnTo>
                  <a:pt x="2726990" y="0"/>
                </a:lnTo>
                <a:lnTo>
                  <a:pt x="2726990" y="3303623"/>
                </a:lnTo>
                <a:lnTo>
                  <a:pt x="0" y="33036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13054323" y="-922284"/>
            <a:ext cx="5843277" cy="2220445"/>
          </a:xfrm>
          <a:custGeom>
            <a:avLst/>
            <a:gdLst/>
            <a:ahLst/>
            <a:cxnLst/>
            <a:rect r="r" b="b" t="t" l="l"/>
            <a:pathLst>
              <a:path h="2220445" w="5843277">
                <a:moveTo>
                  <a:pt x="0" y="0"/>
                </a:moveTo>
                <a:lnTo>
                  <a:pt x="5843277" y="0"/>
                </a:lnTo>
                <a:lnTo>
                  <a:pt x="5843277" y="2220446"/>
                </a:lnTo>
                <a:lnTo>
                  <a:pt x="0" y="22204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605194">
            <a:off x="-2215768" y="5391444"/>
            <a:ext cx="3194581" cy="4114800"/>
          </a:xfrm>
          <a:custGeom>
            <a:avLst/>
            <a:gdLst/>
            <a:ahLst/>
            <a:cxnLst/>
            <a:rect r="r" b="b" t="t" l="l"/>
            <a:pathLst>
              <a:path h="4114800" w="3194581">
                <a:moveTo>
                  <a:pt x="0" y="0"/>
                </a:moveTo>
                <a:lnTo>
                  <a:pt x="3194581" y="0"/>
                </a:lnTo>
                <a:lnTo>
                  <a:pt x="31945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746810" y="-1657717"/>
            <a:ext cx="3493619" cy="3372931"/>
          </a:xfrm>
          <a:custGeom>
            <a:avLst/>
            <a:gdLst/>
            <a:ahLst/>
            <a:cxnLst/>
            <a:rect r="r" b="b" t="t" l="l"/>
            <a:pathLst>
              <a:path h="3372931" w="3493619">
                <a:moveTo>
                  <a:pt x="0" y="0"/>
                </a:moveTo>
                <a:lnTo>
                  <a:pt x="3493620" y="0"/>
                </a:lnTo>
                <a:lnTo>
                  <a:pt x="3493620" y="3372930"/>
                </a:lnTo>
                <a:lnTo>
                  <a:pt x="0" y="33729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400000">
            <a:off x="3349294" y="-2026183"/>
            <a:ext cx="3661487" cy="3435141"/>
          </a:xfrm>
          <a:custGeom>
            <a:avLst/>
            <a:gdLst/>
            <a:ahLst/>
            <a:cxnLst/>
            <a:rect r="r" b="b" t="t" l="l"/>
            <a:pathLst>
              <a:path h="3435141" w="3661487">
                <a:moveTo>
                  <a:pt x="0" y="0"/>
                </a:moveTo>
                <a:lnTo>
                  <a:pt x="3661487" y="0"/>
                </a:lnTo>
                <a:lnTo>
                  <a:pt x="3661487" y="3435141"/>
                </a:lnTo>
                <a:lnTo>
                  <a:pt x="0" y="34351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13430" y="8743637"/>
            <a:ext cx="4051773" cy="2512099"/>
          </a:xfrm>
          <a:custGeom>
            <a:avLst/>
            <a:gdLst/>
            <a:ahLst/>
            <a:cxnLst/>
            <a:rect r="r" b="b" t="t" l="l"/>
            <a:pathLst>
              <a:path h="2512099" w="4051773">
                <a:moveTo>
                  <a:pt x="0" y="0"/>
                </a:moveTo>
                <a:lnTo>
                  <a:pt x="4051773" y="0"/>
                </a:lnTo>
                <a:lnTo>
                  <a:pt x="4051773" y="2512099"/>
                </a:lnTo>
                <a:lnTo>
                  <a:pt x="0" y="25120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989203" y="9093961"/>
            <a:ext cx="3359375" cy="3460030"/>
          </a:xfrm>
          <a:custGeom>
            <a:avLst/>
            <a:gdLst/>
            <a:ahLst/>
            <a:cxnLst/>
            <a:rect r="r" b="b" t="t" l="l"/>
            <a:pathLst>
              <a:path h="3460030" w="3359375">
                <a:moveTo>
                  <a:pt x="0" y="0"/>
                </a:moveTo>
                <a:lnTo>
                  <a:pt x="3359375" y="0"/>
                </a:lnTo>
                <a:lnTo>
                  <a:pt x="3359375" y="3460030"/>
                </a:lnTo>
                <a:lnTo>
                  <a:pt x="0" y="34600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627440">
            <a:off x="17259300" y="2564716"/>
            <a:ext cx="2274362" cy="4114800"/>
          </a:xfrm>
          <a:custGeom>
            <a:avLst/>
            <a:gdLst/>
            <a:ahLst/>
            <a:cxnLst/>
            <a:rect r="r" b="b" t="t" l="l"/>
            <a:pathLst>
              <a:path h="4114800" w="2274362">
                <a:moveTo>
                  <a:pt x="0" y="0"/>
                </a:moveTo>
                <a:lnTo>
                  <a:pt x="2274362" y="0"/>
                </a:lnTo>
                <a:lnTo>
                  <a:pt x="22743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957301" y="8889464"/>
            <a:ext cx="5843277" cy="2220445"/>
          </a:xfrm>
          <a:custGeom>
            <a:avLst/>
            <a:gdLst/>
            <a:ahLst/>
            <a:cxnLst/>
            <a:rect r="r" b="b" t="t" l="l"/>
            <a:pathLst>
              <a:path h="2220445" w="5843277">
                <a:moveTo>
                  <a:pt x="0" y="0"/>
                </a:moveTo>
                <a:lnTo>
                  <a:pt x="5843277" y="0"/>
                </a:lnTo>
                <a:lnTo>
                  <a:pt x="5843277" y="2220446"/>
                </a:lnTo>
                <a:lnTo>
                  <a:pt x="0" y="22204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930089" y="5154342"/>
            <a:ext cx="11418489" cy="1081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836"/>
              </a:lnSpc>
              <a:spcBef>
                <a:spcPct val="0"/>
              </a:spcBef>
            </a:pPr>
            <a:r>
              <a:rPr lang="en-US" sz="6389" spc="-223">
                <a:solidFill>
                  <a:srgbClr val="000000"/>
                </a:solidFill>
                <a:latin typeface="Agrandir"/>
              </a:rPr>
              <a:t>LinkedMusic Project Meeting II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820959" y="3917361"/>
            <a:ext cx="12646083" cy="1351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560"/>
              </a:lnSpc>
              <a:spcBef>
                <a:spcPct val="0"/>
              </a:spcBef>
            </a:pPr>
            <a:r>
              <a:rPr lang="en-US" sz="8000" spc="-280">
                <a:solidFill>
                  <a:srgbClr val="000000"/>
                </a:solidFill>
                <a:latin typeface="Agrandir Bold"/>
              </a:rPr>
              <a:t>WIKIDATA &amp; OPENREFINE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-15111" r="0" b="-15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832840" y="-2980612"/>
            <a:ext cx="4286250" cy="4114800"/>
          </a:xfrm>
          <a:custGeom>
            <a:avLst/>
            <a:gdLst/>
            <a:ahLst/>
            <a:cxnLst/>
            <a:rect r="r" b="b" t="t" l="l"/>
            <a:pathLst>
              <a:path h="4114800" w="428625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170610" y="8159024"/>
            <a:ext cx="2726990" cy="3303622"/>
          </a:xfrm>
          <a:custGeom>
            <a:avLst/>
            <a:gdLst/>
            <a:ahLst/>
            <a:cxnLst/>
            <a:rect r="r" b="b" t="t" l="l"/>
            <a:pathLst>
              <a:path h="3303622" w="2726990">
                <a:moveTo>
                  <a:pt x="0" y="0"/>
                </a:moveTo>
                <a:lnTo>
                  <a:pt x="2726990" y="0"/>
                </a:lnTo>
                <a:lnTo>
                  <a:pt x="2726990" y="3303623"/>
                </a:lnTo>
                <a:lnTo>
                  <a:pt x="0" y="33036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13054323" y="-922284"/>
            <a:ext cx="5843277" cy="2220445"/>
          </a:xfrm>
          <a:custGeom>
            <a:avLst/>
            <a:gdLst/>
            <a:ahLst/>
            <a:cxnLst/>
            <a:rect r="r" b="b" t="t" l="l"/>
            <a:pathLst>
              <a:path h="2220445" w="5843277">
                <a:moveTo>
                  <a:pt x="0" y="0"/>
                </a:moveTo>
                <a:lnTo>
                  <a:pt x="5843277" y="0"/>
                </a:lnTo>
                <a:lnTo>
                  <a:pt x="5843277" y="2220446"/>
                </a:lnTo>
                <a:lnTo>
                  <a:pt x="0" y="22204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605194">
            <a:off x="-2215768" y="6101624"/>
            <a:ext cx="3194581" cy="4114800"/>
          </a:xfrm>
          <a:custGeom>
            <a:avLst/>
            <a:gdLst/>
            <a:ahLst/>
            <a:cxnLst/>
            <a:rect r="r" b="b" t="t" l="l"/>
            <a:pathLst>
              <a:path h="4114800" w="3194581">
                <a:moveTo>
                  <a:pt x="0" y="0"/>
                </a:moveTo>
                <a:lnTo>
                  <a:pt x="3194581" y="0"/>
                </a:lnTo>
                <a:lnTo>
                  <a:pt x="31945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746810" y="-1657717"/>
            <a:ext cx="3493619" cy="3372931"/>
          </a:xfrm>
          <a:custGeom>
            <a:avLst/>
            <a:gdLst/>
            <a:ahLst/>
            <a:cxnLst/>
            <a:rect r="r" b="b" t="t" l="l"/>
            <a:pathLst>
              <a:path h="3372931" w="3493619">
                <a:moveTo>
                  <a:pt x="0" y="0"/>
                </a:moveTo>
                <a:lnTo>
                  <a:pt x="3493620" y="0"/>
                </a:lnTo>
                <a:lnTo>
                  <a:pt x="3493620" y="3372930"/>
                </a:lnTo>
                <a:lnTo>
                  <a:pt x="0" y="33729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400000">
            <a:off x="3349294" y="-2026183"/>
            <a:ext cx="3661487" cy="3435141"/>
          </a:xfrm>
          <a:custGeom>
            <a:avLst/>
            <a:gdLst/>
            <a:ahLst/>
            <a:cxnLst/>
            <a:rect r="r" b="b" t="t" l="l"/>
            <a:pathLst>
              <a:path h="3435141" w="3661487">
                <a:moveTo>
                  <a:pt x="0" y="0"/>
                </a:moveTo>
                <a:lnTo>
                  <a:pt x="3661487" y="0"/>
                </a:lnTo>
                <a:lnTo>
                  <a:pt x="3661487" y="3435141"/>
                </a:lnTo>
                <a:lnTo>
                  <a:pt x="0" y="34351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13430" y="8743637"/>
            <a:ext cx="4051773" cy="2512099"/>
          </a:xfrm>
          <a:custGeom>
            <a:avLst/>
            <a:gdLst/>
            <a:ahLst/>
            <a:cxnLst/>
            <a:rect r="r" b="b" t="t" l="l"/>
            <a:pathLst>
              <a:path h="2512099" w="4051773">
                <a:moveTo>
                  <a:pt x="0" y="0"/>
                </a:moveTo>
                <a:lnTo>
                  <a:pt x="4051773" y="0"/>
                </a:lnTo>
                <a:lnTo>
                  <a:pt x="4051773" y="2512099"/>
                </a:lnTo>
                <a:lnTo>
                  <a:pt x="0" y="25120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989203" y="9093961"/>
            <a:ext cx="3359375" cy="3460030"/>
          </a:xfrm>
          <a:custGeom>
            <a:avLst/>
            <a:gdLst/>
            <a:ahLst/>
            <a:cxnLst/>
            <a:rect r="r" b="b" t="t" l="l"/>
            <a:pathLst>
              <a:path h="3460030" w="3359375">
                <a:moveTo>
                  <a:pt x="0" y="0"/>
                </a:moveTo>
                <a:lnTo>
                  <a:pt x="3359375" y="0"/>
                </a:lnTo>
                <a:lnTo>
                  <a:pt x="3359375" y="3460030"/>
                </a:lnTo>
                <a:lnTo>
                  <a:pt x="0" y="34600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627440">
            <a:off x="17259300" y="3415697"/>
            <a:ext cx="2274362" cy="4114800"/>
          </a:xfrm>
          <a:custGeom>
            <a:avLst/>
            <a:gdLst/>
            <a:ahLst/>
            <a:cxnLst/>
            <a:rect r="r" b="b" t="t" l="l"/>
            <a:pathLst>
              <a:path h="4114800" w="2274362">
                <a:moveTo>
                  <a:pt x="0" y="0"/>
                </a:moveTo>
                <a:lnTo>
                  <a:pt x="2274362" y="0"/>
                </a:lnTo>
                <a:lnTo>
                  <a:pt x="22743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684081" y="2684104"/>
            <a:ext cx="10919838" cy="46711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487"/>
              </a:lnSpc>
              <a:spcBef>
                <a:spcPct val="0"/>
              </a:spcBef>
            </a:pPr>
            <a:r>
              <a:rPr lang="en-US" sz="15408" spc="-539">
                <a:solidFill>
                  <a:srgbClr val="000000"/>
                </a:solidFill>
                <a:latin typeface="Agrandir"/>
              </a:rPr>
              <a:t>Thank you very much!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-957301" y="8889464"/>
            <a:ext cx="5843277" cy="2220445"/>
          </a:xfrm>
          <a:custGeom>
            <a:avLst/>
            <a:gdLst/>
            <a:ahLst/>
            <a:cxnLst/>
            <a:rect r="r" b="b" t="t" l="l"/>
            <a:pathLst>
              <a:path h="2220445" w="5843277">
                <a:moveTo>
                  <a:pt x="0" y="0"/>
                </a:moveTo>
                <a:lnTo>
                  <a:pt x="5843277" y="0"/>
                </a:lnTo>
                <a:lnTo>
                  <a:pt x="5843277" y="2220446"/>
                </a:lnTo>
                <a:lnTo>
                  <a:pt x="0" y="22204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627440">
            <a:off x="-674548" y="2244571"/>
            <a:ext cx="1813867" cy="3281668"/>
          </a:xfrm>
          <a:custGeom>
            <a:avLst/>
            <a:gdLst/>
            <a:ahLst/>
            <a:cxnLst/>
            <a:rect r="r" b="b" t="t" l="l"/>
            <a:pathLst>
              <a:path h="3281668" w="1813867">
                <a:moveTo>
                  <a:pt x="0" y="0"/>
                </a:moveTo>
                <a:lnTo>
                  <a:pt x="1813867" y="0"/>
                </a:lnTo>
                <a:lnTo>
                  <a:pt x="1813867" y="3281668"/>
                </a:lnTo>
                <a:lnTo>
                  <a:pt x="0" y="328166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5" id="15"/>
          <p:cNvSpPr/>
          <p:nvPr/>
        </p:nvSpPr>
        <p:spPr>
          <a:xfrm flipH="false" flipV="false" rot="-5400000">
            <a:off x="16740255" y="1260351"/>
            <a:ext cx="2731814" cy="1693725"/>
          </a:xfrm>
          <a:custGeom>
            <a:avLst/>
            <a:gdLst/>
            <a:ahLst/>
            <a:cxnLst/>
            <a:rect r="r" b="b" t="t" l="l"/>
            <a:pathLst>
              <a:path h="1693725" w="2731814">
                <a:moveTo>
                  <a:pt x="0" y="0"/>
                </a:moveTo>
                <a:lnTo>
                  <a:pt x="2731814" y="0"/>
                </a:lnTo>
                <a:lnTo>
                  <a:pt x="2731814" y="1693724"/>
                </a:lnTo>
                <a:lnTo>
                  <a:pt x="0" y="169372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-15111" r="0" b="-15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252380" y="8786638"/>
            <a:ext cx="5843277" cy="2220445"/>
          </a:xfrm>
          <a:custGeom>
            <a:avLst/>
            <a:gdLst/>
            <a:ahLst/>
            <a:cxnLst/>
            <a:rect r="r" b="b" t="t" l="l"/>
            <a:pathLst>
              <a:path h="2220445" w="5843277">
                <a:moveTo>
                  <a:pt x="0" y="0"/>
                </a:moveTo>
                <a:lnTo>
                  <a:pt x="5843278" y="0"/>
                </a:lnTo>
                <a:lnTo>
                  <a:pt x="5843278" y="2220446"/>
                </a:lnTo>
                <a:lnTo>
                  <a:pt x="0" y="22204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3908368" y="-2980612"/>
            <a:ext cx="4286250" cy="4114800"/>
          </a:xfrm>
          <a:custGeom>
            <a:avLst/>
            <a:gdLst/>
            <a:ahLst/>
            <a:cxnLst/>
            <a:rect r="r" b="b" t="t" l="l"/>
            <a:pathLst>
              <a:path h="4114800" w="428625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11074034" y="-922284"/>
            <a:ext cx="5843277" cy="2220445"/>
          </a:xfrm>
          <a:custGeom>
            <a:avLst/>
            <a:gdLst/>
            <a:ahLst/>
            <a:cxnLst/>
            <a:rect r="r" b="b" t="t" l="l"/>
            <a:pathLst>
              <a:path h="2220445" w="5843277">
                <a:moveTo>
                  <a:pt x="0" y="0"/>
                </a:moveTo>
                <a:lnTo>
                  <a:pt x="5843277" y="0"/>
                </a:lnTo>
                <a:lnTo>
                  <a:pt x="5843277" y="2220446"/>
                </a:lnTo>
                <a:lnTo>
                  <a:pt x="0" y="22204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-711436" y="9030950"/>
            <a:ext cx="4051773" cy="2512099"/>
          </a:xfrm>
          <a:custGeom>
            <a:avLst/>
            <a:gdLst/>
            <a:ahLst/>
            <a:cxnLst/>
            <a:rect r="r" b="b" t="t" l="l"/>
            <a:pathLst>
              <a:path h="2512099" w="4051773">
                <a:moveTo>
                  <a:pt x="0" y="0"/>
                </a:moveTo>
                <a:lnTo>
                  <a:pt x="4051772" y="0"/>
                </a:lnTo>
                <a:lnTo>
                  <a:pt x="4051772" y="2512100"/>
                </a:lnTo>
                <a:lnTo>
                  <a:pt x="0" y="25121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1134188"/>
            <a:ext cx="16618453" cy="8132903"/>
          </a:xfrm>
          <a:custGeom>
            <a:avLst/>
            <a:gdLst/>
            <a:ahLst/>
            <a:cxnLst/>
            <a:rect r="r" b="b" t="t" l="l"/>
            <a:pathLst>
              <a:path h="8132903" w="16618453">
                <a:moveTo>
                  <a:pt x="0" y="0"/>
                </a:moveTo>
                <a:lnTo>
                  <a:pt x="16618453" y="0"/>
                </a:lnTo>
                <a:lnTo>
                  <a:pt x="16618453" y="8132904"/>
                </a:lnTo>
                <a:lnTo>
                  <a:pt x="0" y="81329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5763520" y="9813902"/>
            <a:ext cx="5698207" cy="35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22"/>
              </a:lnSpc>
            </a:pPr>
            <a:r>
              <a:rPr lang="en-US" sz="2117" spc="207">
                <a:solidFill>
                  <a:srgbClr val="231F20"/>
                </a:solidFill>
                <a:latin typeface="DM Sans"/>
              </a:rPr>
              <a:t>Wikimedia 2023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92324" y="9636779"/>
            <a:ext cx="160337" cy="389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231F20"/>
                </a:solidFill>
                <a:latin typeface="Canva Sans"/>
              </a:rPr>
              <a:t>2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-15111" r="0" b="-15111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406957" y="609582"/>
            <a:ext cx="9474086" cy="1245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136"/>
              </a:lnSpc>
            </a:pPr>
            <a:r>
              <a:rPr lang="en-US" sz="7200" spc="-252">
                <a:solidFill>
                  <a:srgbClr val="000000"/>
                </a:solidFill>
                <a:latin typeface="Agrandir Medium"/>
              </a:rPr>
              <a:t>WIKIDATA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648724" y="2604587"/>
            <a:ext cx="15613777" cy="55729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21"/>
              </a:lnSpc>
            </a:pPr>
            <a:r>
              <a:rPr lang="en-US" sz="3274" spc="196">
                <a:solidFill>
                  <a:srgbClr val="000000"/>
                </a:solidFill>
                <a:latin typeface="Montserrat"/>
              </a:rPr>
              <a:t>Is a free and open knowledge base that can be read and edited by both humans and machines.</a:t>
            </a:r>
            <a:r>
              <a:rPr lang="en-US" sz="3274" spc="196">
                <a:solidFill>
                  <a:srgbClr val="000000"/>
                </a:solidFill>
                <a:latin typeface="Montserrat"/>
              </a:rPr>
              <a:t> </a:t>
            </a:r>
          </a:p>
          <a:p>
            <a:pPr algn="ctr">
              <a:lnSpc>
                <a:spcPts val="4421"/>
              </a:lnSpc>
            </a:pPr>
          </a:p>
          <a:p>
            <a:pPr algn="ctr">
              <a:lnSpc>
                <a:spcPts val="4421"/>
              </a:lnSpc>
            </a:pPr>
            <a:r>
              <a:rPr lang="en-US" sz="3274" spc="196">
                <a:solidFill>
                  <a:srgbClr val="000000"/>
                </a:solidFill>
                <a:latin typeface="Montserrat"/>
              </a:rPr>
              <a:t>Wikidata acts as central storage for the </a:t>
            </a:r>
            <a:r>
              <a:rPr lang="en-US" sz="3274" spc="196">
                <a:solidFill>
                  <a:srgbClr val="000000"/>
                </a:solidFill>
                <a:latin typeface="Montserrat Bold"/>
              </a:rPr>
              <a:t>structured data</a:t>
            </a:r>
            <a:r>
              <a:rPr lang="en-US" sz="3274" spc="196">
                <a:solidFill>
                  <a:srgbClr val="000000"/>
                </a:solidFill>
                <a:latin typeface="Montserrat"/>
              </a:rPr>
              <a:t> of its Wikimedia sister projects</a:t>
            </a:r>
          </a:p>
          <a:p>
            <a:pPr algn="ctr">
              <a:lnSpc>
                <a:spcPts val="4421"/>
              </a:lnSpc>
            </a:pPr>
          </a:p>
          <a:p>
            <a:pPr algn="ctr">
              <a:lnSpc>
                <a:spcPts val="4421"/>
              </a:lnSpc>
            </a:pPr>
            <a:r>
              <a:rPr lang="en-US" sz="3274" spc="196">
                <a:solidFill>
                  <a:srgbClr val="000000"/>
                </a:solidFill>
                <a:latin typeface="Montserrat"/>
              </a:rPr>
              <a:t>But it also provides support beyond Wikimedia projects, as all the content is available under a free license, can be exported, and can be interlinked to other open data sets</a:t>
            </a:r>
          </a:p>
          <a:p>
            <a:pPr algn="ctr">
              <a:lnSpc>
                <a:spcPts val="4912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6917189" y="8975054"/>
            <a:ext cx="5843277" cy="2220445"/>
          </a:xfrm>
          <a:custGeom>
            <a:avLst/>
            <a:gdLst/>
            <a:ahLst/>
            <a:cxnLst/>
            <a:rect r="r" b="b" t="t" l="l"/>
            <a:pathLst>
              <a:path h="2220445" w="5843277">
                <a:moveTo>
                  <a:pt x="0" y="0"/>
                </a:moveTo>
                <a:lnTo>
                  <a:pt x="5843277" y="0"/>
                </a:lnTo>
                <a:lnTo>
                  <a:pt x="5843277" y="2220446"/>
                </a:lnTo>
                <a:lnTo>
                  <a:pt x="0" y="22204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5400000">
            <a:off x="-1633212" y="-494068"/>
            <a:ext cx="4051773" cy="2512099"/>
          </a:xfrm>
          <a:custGeom>
            <a:avLst/>
            <a:gdLst/>
            <a:ahLst/>
            <a:cxnLst/>
            <a:rect r="r" b="b" t="t" l="l"/>
            <a:pathLst>
              <a:path h="2512099" w="4051773">
                <a:moveTo>
                  <a:pt x="0" y="0"/>
                </a:moveTo>
                <a:lnTo>
                  <a:pt x="4051772" y="0"/>
                </a:lnTo>
                <a:lnTo>
                  <a:pt x="4051772" y="2512099"/>
                </a:lnTo>
                <a:lnTo>
                  <a:pt x="0" y="25120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87800" y="9636779"/>
            <a:ext cx="169386" cy="389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231F20"/>
                </a:solidFill>
                <a:latin typeface="Canva Sans"/>
              </a:rPr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-15111" r="0" b="-15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11074034" y="-922284"/>
            <a:ext cx="5843277" cy="2220445"/>
          </a:xfrm>
          <a:custGeom>
            <a:avLst/>
            <a:gdLst/>
            <a:ahLst/>
            <a:cxnLst/>
            <a:rect r="r" b="b" t="t" l="l"/>
            <a:pathLst>
              <a:path h="2220445" w="5843277">
                <a:moveTo>
                  <a:pt x="0" y="0"/>
                </a:moveTo>
                <a:lnTo>
                  <a:pt x="5843277" y="0"/>
                </a:lnTo>
                <a:lnTo>
                  <a:pt x="5843277" y="2220446"/>
                </a:lnTo>
                <a:lnTo>
                  <a:pt x="0" y="22204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5230757" y="8993044"/>
            <a:ext cx="5843277" cy="2220445"/>
          </a:xfrm>
          <a:custGeom>
            <a:avLst/>
            <a:gdLst/>
            <a:ahLst/>
            <a:cxnLst/>
            <a:rect r="r" b="b" t="t" l="l"/>
            <a:pathLst>
              <a:path h="2220445" w="5843277">
                <a:moveTo>
                  <a:pt x="0" y="0"/>
                </a:moveTo>
                <a:lnTo>
                  <a:pt x="5843277" y="0"/>
                </a:lnTo>
                <a:lnTo>
                  <a:pt x="5843277" y="2220446"/>
                </a:lnTo>
                <a:lnTo>
                  <a:pt x="0" y="22204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5" id="5"/>
          <p:cNvSpPr txBox="true"/>
          <p:nvPr/>
        </p:nvSpPr>
        <p:spPr>
          <a:xfrm rot="0">
            <a:off x="4406957" y="1145762"/>
            <a:ext cx="9474086" cy="1245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136"/>
              </a:lnSpc>
            </a:pPr>
            <a:r>
              <a:rPr lang="en-US" sz="7200" spc="-252">
                <a:solidFill>
                  <a:srgbClr val="000000"/>
                </a:solidFill>
                <a:latin typeface="Agrandir Medium"/>
              </a:rPr>
              <a:t>WIKIPROJECT MUSIC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03056" y="2881672"/>
            <a:ext cx="15613777" cy="6125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21"/>
              </a:lnSpc>
            </a:pPr>
            <a:r>
              <a:rPr lang="en-US" sz="3274" spc="196">
                <a:solidFill>
                  <a:srgbClr val="000000"/>
                </a:solidFill>
                <a:latin typeface="Montserrat"/>
              </a:rPr>
              <a:t>A WikiProject is a group of contributors who want to work together as a team to improve Wikidata. These groups often focus on a specific topic area </a:t>
            </a:r>
            <a:r>
              <a:rPr lang="en-US" sz="3274" spc="196">
                <a:solidFill>
                  <a:srgbClr val="000000"/>
                </a:solidFill>
                <a:latin typeface="Montserrat"/>
              </a:rPr>
              <a:t>or a specific kind of task.</a:t>
            </a:r>
          </a:p>
          <a:p>
            <a:pPr algn="ctr">
              <a:lnSpc>
                <a:spcPts val="4421"/>
              </a:lnSpc>
            </a:pPr>
          </a:p>
          <a:p>
            <a:pPr algn="ctr">
              <a:lnSpc>
                <a:spcPts val="4421"/>
              </a:lnSpc>
            </a:pPr>
            <a:r>
              <a:rPr lang="en-US" sz="3274" spc="196">
                <a:solidFill>
                  <a:srgbClr val="000000"/>
                </a:solidFill>
                <a:latin typeface="Montserrat"/>
              </a:rPr>
              <a:t>Wikiproject Music is home to editors who help add data about artists, music releases, tracks, awards, and performances. </a:t>
            </a:r>
          </a:p>
          <a:p>
            <a:pPr algn="ctr">
              <a:lnSpc>
                <a:spcPts val="4421"/>
              </a:lnSpc>
            </a:pPr>
          </a:p>
          <a:p>
            <a:pPr algn="ctr">
              <a:lnSpc>
                <a:spcPts val="4421"/>
              </a:lnSpc>
            </a:pPr>
            <a:r>
              <a:rPr lang="en-US" sz="3274" spc="196">
                <a:solidFill>
                  <a:srgbClr val="000000"/>
                </a:solidFill>
                <a:latin typeface="Montserrat"/>
              </a:rPr>
              <a:t>Additionally, importing from and linking Wikidata with the many music databases and streaming services is another focus of the project.</a:t>
            </a:r>
          </a:p>
          <a:p>
            <a:pPr algn="ctr">
              <a:lnSpc>
                <a:spcPts val="4912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284149" y="9636779"/>
            <a:ext cx="176689" cy="389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231F20"/>
                </a:solidFill>
                <a:latin typeface="Canva Sans"/>
              </a:rPr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D36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82389" y="2301751"/>
            <a:ext cx="17523223" cy="5683498"/>
          </a:xfrm>
          <a:custGeom>
            <a:avLst/>
            <a:gdLst/>
            <a:ahLst/>
            <a:cxnLst/>
            <a:rect r="r" b="b" t="t" l="l"/>
            <a:pathLst>
              <a:path h="5683498" w="17523223">
                <a:moveTo>
                  <a:pt x="0" y="0"/>
                </a:moveTo>
                <a:lnTo>
                  <a:pt x="17523222" y="0"/>
                </a:lnTo>
                <a:lnTo>
                  <a:pt x="17523222" y="5683498"/>
                </a:lnTo>
                <a:lnTo>
                  <a:pt x="0" y="56834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656976" y="9792205"/>
            <a:ext cx="5698207" cy="35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22"/>
              </a:lnSpc>
            </a:pPr>
            <a:r>
              <a:rPr lang="en-US" sz="2117" spc="207">
                <a:solidFill>
                  <a:srgbClr val="231F20"/>
                </a:solidFill>
                <a:latin typeface="DM Sans"/>
              </a:rPr>
              <a:t>WikiProject Music 2023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86212" y="9636779"/>
            <a:ext cx="172561" cy="389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231F20"/>
                </a:solidFill>
                <a:latin typeface="Canva Sans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FDE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958609" y="600608"/>
            <a:ext cx="14294582" cy="9114892"/>
            <a:chOff x="0" y="0"/>
            <a:chExt cx="3939185" cy="251180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939184" cy="2511808"/>
            </a:xfrm>
            <a:custGeom>
              <a:avLst/>
              <a:gdLst/>
              <a:ahLst/>
              <a:cxnLst/>
              <a:rect r="r" b="b" t="t" l="l"/>
              <a:pathLst>
                <a:path h="2511808" w="3939184">
                  <a:moveTo>
                    <a:pt x="8124" y="0"/>
                  </a:moveTo>
                  <a:lnTo>
                    <a:pt x="3931060" y="0"/>
                  </a:lnTo>
                  <a:cubicBezTo>
                    <a:pt x="3935547" y="0"/>
                    <a:pt x="3939184" y="3637"/>
                    <a:pt x="3939184" y="8124"/>
                  </a:cubicBezTo>
                  <a:lnTo>
                    <a:pt x="3939184" y="2503684"/>
                  </a:lnTo>
                  <a:cubicBezTo>
                    <a:pt x="3939184" y="2508171"/>
                    <a:pt x="3935547" y="2511808"/>
                    <a:pt x="3931060" y="2511808"/>
                  </a:cubicBezTo>
                  <a:lnTo>
                    <a:pt x="8124" y="2511808"/>
                  </a:lnTo>
                  <a:cubicBezTo>
                    <a:pt x="3637" y="2511808"/>
                    <a:pt x="0" y="2508171"/>
                    <a:pt x="0" y="2503684"/>
                  </a:cubicBezTo>
                  <a:lnTo>
                    <a:pt x="0" y="8124"/>
                  </a:lnTo>
                  <a:cubicBezTo>
                    <a:pt x="0" y="3637"/>
                    <a:pt x="3637" y="0"/>
                    <a:pt x="8124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939185" cy="2549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020261" y="876300"/>
            <a:ext cx="10247478" cy="1245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136"/>
              </a:lnSpc>
            </a:pPr>
            <a:r>
              <a:rPr lang="en-US" sz="7200" spc="-252">
                <a:solidFill>
                  <a:srgbClr val="000000"/>
                </a:solidFill>
                <a:latin typeface="Agrandir Medium"/>
              </a:rPr>
              <a:t>QUERIES &amp; STATISTICS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78593" y="9636779"/>
            <a:ext cx="187801" cy="389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231F20"/>
                </a:solidFill>
                <a:latin typeface="Canva Sans"/>
              </a:rPr>
              <a:t>6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589750" y="2505653"/>
            <a:ext cx="3959779" cy="552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16"/>
              </a:lnSpc>
            </a:pPr>
            <a:r>
              <a:rPr lang="en-US" sz="3200" spc="-112">
                <a:solidFill>
                  <a:srgbClr val="000000"/>
                </a:solidFill>
                <a:latin typeface="Agrandir Medium"/>
              </a:rPr>
              <a:t>SPARQL QUERIES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935310" y="2991301"/>
            <a:ext cx="7746190" cy="472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41"/>
              </a:lnSpc>
            </a:pPr>
            <a:r>
              <a:rPr lang="en-US" sz="2699" spc="48" u="sng">
                <a:solidFill>
                  <a:srgbClr val="000000"/>
                </a:solidFill>
                <a:latin typeface="Montserrat"/>
                <a:hlinkClick r:id="rId3" tooltip="https://query.wikidata.org#SELECT%20%28COUNT%28DISTINCT%20%3Fentity%29%20as%20%3Fcount%29%20WHERE%20%7B%3Fentity%20wdt%3AP106%20wd%3AQ36834.%7D"/>
              </a:rPr>
              <a:t>List all composers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935310" y="3550749"/>
            <a:ext cx="7746190" cy="472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41"/>
              </a:lnSpc>
            </a:pPr>
            <a:r>
              <a:rPr lang="en-US" sz="2699" spc="48" u="sng">
                <a:solidFill>
                  <a:srgbClr val="000000"/>
                </a:solidFill>
                <a:latin typeface="Montserrat"/>
                <a:hlinkClick r:id="rId4" tooltip="https://query.wikidata.org#SELECT%20%28COUNT%28DISTINCT%20%3Fentity%29%20as%20%3Fcount%29%20WHERE%20%7B%3Fentity%20wdt%3AP31%20wd%3AQ215380.%7D"/>
              </a:rPr>
              <a:t>List all musical groups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589750" y="4890345"/>
            <a:ext cx="5628676" cy="552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16"/>
              </a:lnSpc>
            </a:pPr>
            <a:r>
              <a:rPr lang="en-US" sz="3200" spc="-112">
                <a:solidFill>
                  <a:srgbClr val="000000"/>
                </a:solidFill>
                <a:latin typeface="Agrandir Medium"/>
              </a:rPr>
              <a:t>WikiProject Music Statistics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935310" y="5472049"/>
            <a:ext cx="6097645" cy="1958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41"/>
              </a:lnSpc>
            </a:pPr>
            <a:r>
              <a:rPr lang="en-US" sz="2699" spc="48" u="sng">
                <a:solidFill>
                  <a:srgbClr val="000000"/>
                </a:solidFill>
                <a:latin typeface="Montserrat"/>
                <a:hlinkClick r:id="rId5" tooltip="https://www.wikidata.org/wiki/Wikidata:WikiProject_Music/Statistics/Albums_by_language"/>
              </a:rPr>
              <a:t>Albums</a:t>
            </a:r>
          </a:p>
          <a:p>
            <a:pPr>
              <a:lnSpc>
                <a:spcPts val="3941"/>
              </a:lnSpc>
            </a:pPr>
            <a:r>
              <a:rPr lang="en-US" sz="2699" spc="48" u="sng">
                <a:solidFill>
                  <a:srgbClr val="000000"/>
                </a:solidFill>
                <a:latin typeface="Montserrat"/>
                <a:hlinkClick r:id="rId6" tooltip="https://www.wikidata.org/wiki/Wikidata:WikiProject_Music/Statistics/EPs_by_language"/>
              </a:rPr>
              <a:t>EPs</a:t>
            </a:r>
          </a:p>
          <a:p>
            <a:pPr>
              <a:lnSpc>
                <a:spcPts val="3941"/>
              </a:lnSpc>
            </a:pPr>
            <a:r>
              <a:rPr lang="en-US" sz="2699" spc="48" u="sng">
                <a:solidFill>
                  <a:srgbClr val="000000"/>
                </a:solidFill>
                <a:latin typeface="Montserrat"/>
                <a:hlinkClick r:id="rId7" tooltip="https://www.wikidata.org/wiki/Wikidata:WikiProject_Music/Statistics/Singles_by_language"/>
              </a:rPr>
              <a:t>Singles</a:t>
            </a:r>
          </a:p>
          <a:p>
            <a:pPr>
              <a:lnSpc>
                <a:spcPts val="3941"/>
              </a:lnSpc>
            </a:pPr>
            <a:r>
              <a:rPr lang="en-US" sz="2699" spc="48" u="sng">
                <a:solidFill>
                  <a:srgbClr val="000000"/>
                </a:solidFill>
                <a:latin typeface="Montserrat"/>
                <a:hlinkClick r:id="rId8" tooltip="https://www.wikidata.org/wiki/Wikidata:WikiProject_Music/Statistics/Works_by_language"/>
              </a:rPr>
              <a:t>Works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-15111" r="0" b="-15111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406957" y="2635468"/>
            <a:ext cx="9474086" cy="1245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136"/>
              </a:lnSpc>
            </a:pPr>
            <a:r>
              <a:rPr lang="en-US" sz="7200" spc="-252">
                <a:solidFill>
                  <a:srgbClr val="000000"/>
                </a:solidFill>
                <a:latin typeface="Agrandir Medium"/>
              </a:rPr>
              <a:t>OPENREFINE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352203" y="4003357"/>
            <a:ext cx="13583593" cy="2794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4"/>
              </a:lnSpc>
            </a:pPr>
            <a:r>
              <a:rPr lang="en-US" sz="3299" spc="197">
                <a:solidFill>
                  <a:srgbClr val="000000"/>
                </a:solidFill>
                <a:latin typeface="Montserrat"/>
              </a:rPr>
              <a:t>OpenRefine is a free, open-source tool for working with messy data. It works off of Java and a browser of your choice.</a:t>
            </a:r>
          </a:p>
          <a:p>
            <a:pPr algn="ctr">
              <a:lnSpc>
                <a:spcPts val="4454"/>
              </a:lnSpc>
            </a:pPr>
          </a:p>
          <a:p>
            <a:pPr algn="ctr" marL="0" indent="0" lvl="0">
              <a:lnSpc>
                <a:spcPts val="4454"/>
              </a:lnSpc>
              <a:spcBef>
                <a:spcPct val="0"/>
              </a:spcBef>
            </a:pPr>
            <a:r>
              <a:rPr lang="en-US" sz="3299" spc="197" u="sng">
                <a:solidFill>
                  <a:srgbClr val="000000"/>
                </a:solidFill>
                <a:latin typeface="Montserrat"/>
                <a:hlinkClick r:id="rId3" tooltip="https://openrefine.org/docs"/>
              </a:rPr>
              <a:t>https://openrefine.org/docs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4431187" y="8752297"/>
            <a:ext cx="5843277" cy="2220445"/>
          </a:xfrm>
          <a:custGeom>
            <a:avLst/>
            <a:gdLst/>
            <a:ahLst/>
            <a:cxnLst/>
            <a:rect r="r" b="b" t="t" l="l"/>
            <a:pathLst>
              <a:path h="2220445" w="5843277">
                <a:moveTo>
                  <a:pt x="0" y="0"/>
                </a:moveTo>
                <a:lnTo>
                  <a:pt x="5843278" y="0"/>
                </a:lnTo>
                <a:lnTo>
                  <a:pt x="5843278" y="2220445"/>
                </a:lnTo>
                <a:lnTo>
                  <a:pt x="0" y="2220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5400000">
            <a:off x="-1633212" y="-494068"/>
            <a:ext cx="4051773" cy="2512099"/>
          </a:xfrm>
          <a:custGeom>
            <a:avLst/>
            <a:gdLst/>
            <a:ahLst/>
            <a:cxnLst/>
            <a:rect r="r" b="b" t="t" l="l"/>
            <a:pathLst>
              <a:path h="2512099" w="4051773">
                <a:moveTo>
                  <a:pt x="0" y="0"/>
                </a:moveTo>
                <a:lnTo>
                  <a:pt x="4051772" y="0"/>
                </a:lnTo>
                <a:lnTo>
                  <a:pt x="4051772" y="2512099"/>
                </a:lnTo>
                <a:lnTo>
                  <a:pt x="0" y="25120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159140" y="-2148788"/>
            <a:ext cx="3359375" cy="3460030"/>
          </a:xfrm>
          <a:custGeom>
            <a:avLst/>
            <a:gdLst/>
            <a:ahLst/>
            <a:cxnLst/>
            <a:rect r="r" b="b" t="t" l="l"/>
            <a:pathLst>
              <a:path h="3460030" w="3359375">
                <a:moveTo>
                  <a:pt x="0" y="0"/>
                </a:moveTo>
                <a:lnTo>
                  <a:pt x="3359375" y="0"/>
                </a:lnTo>
                <a:lnTo>
                  <a:pt x="3359375" y="3460030"/>
                </a:lnTo>
                <a:lnTo>
                  <a:pt x="0" y="34600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00500" y="9636779"/>
            <a:ext cx="143986" cy="389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231F20"/>
                </a:solidFill>
                <a:latin typeface="Canva Sans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-15111" r="0" b="-151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44931" y="2648044"/>
            <a:ext cx="4831336" cy="6242005"/>
            <a:chOff x="0" y="0"/>
            <a:chExt cx="1331380" cy="172012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31380" cy="1720121"/>
            </a:xfrm>
            <a:custGeom>
              <a:avLst/>
              <a:gdLst/>
              <a:ahLst/>
              <a:cxnLst/>
              <a:rect r="r" b="b" t="t" l="l"/>
              <a:pathLst>
                <a:path h="1720121" w="1331380">
                  <a:moveTo>
                    <a:pt x="24037" y="0"/>
                  </a:moveTo>
                  <a:lnTo>
                    <a:pt x="1307344" y="0"/>
                  </a:lnTo>
                  <a:cubicBezTo>
                    <a:pt x="1313719" y="0"/>
                    <a:pt x="1319832" y="2532"/>
                    <a:pt x="1324340" y="7040"/>
                  </a:cubicBezTo>
                  <a:cubicBezTo>
                    <a:pt x="1328848" y="11548"/>
                    <a:pt x="1331380" y="17662"/>
                    <a:pt x="1331380" y="24037"/>
                  </a:cubicBezTo>
                  <a:lnTo>
                    <a:pt x="1331380" y="1696084"/>
                  </a:lnTo>
                  <a:cubicBezTo>
                    <a:pt x="1331380" y="1709359"/>
                    <a:pt x="1320619" y="1720121"/>
                    <a:pt x="1307344" y="1720121"/>
                  </a:cubicBezTo>
                  <a:lnTo>
                    <a:pt x="24037" y="1720121"/>
                  </a:lnTo>
                  <a:cubicBezTo>
                    <a:pt x="10762" y="1720121"/>
                    <a:pt x="0" y="1709359"/>
                    <a:pt x="0" y="1696084"/>
                  </a:cubicBezTo>
                  <a:lnTo>
                    <a:pt x="0" y="24037"/>
                  </a:lnTo>
                  <a:cubicBezTo>
                    <a:pt x="0" y="10762"/>
                    <a:pt x="10762" y="0"/>
                    <a:pt x="24037" y="0"/>
                  </a:cubicBezTo>
                  <a:close/>
                </a:path>
              </a:pathLst>
            </a:custGeom>
            <a:solidFill>
              <a:srgbClr val="FD8F6C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331380" cy="17582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728601" y="2652347"/>
            <a:ext cx="4831336" cy="6239853"/>
            <a:chOff x="0" y="0"/>
            <a:chExt cx="1331380" cy="17195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31380" cy="1719528"/>
            </a:xfrm>
            <a:custGeom>
              <a:avLst/>
              <a:gdLst/>
              <a:ahLst/>
              <a:cxnLst/>
              <a:rect r="r" b="b" t="t" l="l"/>
              <a:pathLst>
                <a:path h="1719528" w="1331380">
                  <a:moveTo>
                    <a:pt x="24037" y="0"/>
                  </a:moveTo>
                  <a:lnTo>
                    <a:pt x="1307344" y="0"/>
                  </a:lnTo>
                  <a:cubicBezTo>
                    <a:pt x="1313719" y="0"/>
                    <a:pt x="1319832" y="2532"/>
                    <a:pt x="1324340" y="7040"/>
                  </a:cubicBezTo>
                  <a:cubicBezTo>
                    <a:pt x="1328848" y="11548"/>
                    <a:pt x="1331380" y="17662"/>
                    <a:pt x="1331380" y="24037"/>
                  </a:cubicBezTo>
                  <a:lnTo>
                    <a:pt x="1331380" y="1695491"/>
                  </a:lnTo>
                  <a:cubicBezTo>
                    <a:pt x="1331380" y="1708766"/>
                    <a:pt x="1320619" y="1719528"/>
                    <a:pt x="1307344" y="1719528"/>
                  </a:cubicBezTo>
                  <a:lnTo>
                    <a:pt x="24037" y="1719528"/>
                  </a:lnTo>
                  <a:cubicBezTo>
                    <a:pt x="10762" y="1719528"/>
                    <a:pt x="0" y="1708766"/>
                    <a:pt x="0" y="1695491"/>
                  </a:cubicBezTo>
                  <a:lnTo>
                    <a:pt x="0" y="24037"/>
                  </a:lnTo>
                  <a:cubicBezTo>
                    <a:pt x="0" y="10762"/>
                    <a:pt x="10762" y="0"/>
                    <a:pt x="24037" y="0"/>
                  </a:cubicBezTo>
                  <a:close/>
                </a:path>
              </a:pathLst>
            </a:custGeom>
            <a:solidFill>
              <a:srgbClr val="F6D36A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331380" cy="17576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473965" y="2650195"/>
            <a:ext cx="4831336" cy="6242005"/>
            <a:chOff x="0" y="0"/>
            <a:chExt cx="1331380" cy="172012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31380" cy="1720121"/>
            </a:xfrm>
            <a:custGeom>
              <a:avLst/>
              <a:gdLst/>
              <a:ahLst/>
              <a:cxnLst/>
              <a:rect r="r" b="b" t="t" l="l"/>
              <a:pathLst>
                <a:path h="1720121" w="1331380">
                  <a:moveTo>
                    <a:pt x="24037" y="0"/>
                  </a:moveTo>
                  <a:lnTo>
                    <a:pt x="1307344" y="0"/>
                  </a:lnTo>
                  <a:cubicBezTo>
                    <a:pt x="1313719" y="0"/>
                    <a:pt x="1319832" y="2532"/>
                    <a:pt x="1324340" y="7040"/>
                  </a:cubicBezTo>
                  <a:cubicBezTo>
                    <a:pt x="1328848" y="11548"/>
                    <a:pt x="1331380" y="17662"/>
                    <a:pt x="1331380" y="24037"/>
                  </a:cubicBezTo>
                  <a:lnTo>
                    <a:pt x="1331380" y="1696084"/>
                  </a:lnTo>
                  <a:cubicBezTo>
                    <a:pt x="1331380" y="1709359"/>
                    <a:pt x="1320619" y="1720121"/>
                    <a:pt x="1307344" y="1720121"/>
                  </a:cubicBezTo>
                  <a:lnTo>
                    <a:pt x="24037" y="1720121"/>
                  </a:lnTo>
                  <a:cubicBezTo>
                    <a:pt x="10762" y="1720121"/>
                    <a:pt x="0" y="1709359"/>
                    <a:pt x="0" y="1696084"/>
                  </a:cubicBezTo>
                  <a:lnTo>
                    <a:pt x="0" y="24037"/>
                  </a:lnTo>
                  <a:cubicBezTo>
                    <a:pt x="0" y="10762"/>
                    <a:pt x="10762" y="0"/>
                    <a:pt x="24037" y="0"/>
                  </a:cubicBezTo>
                  <a:close/>
                </a:path>
              </a:pathLst>
            </a:custGeom>
            <a:solidFill>
              <a:srgbClr val="AFDED9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331380" cy="17582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086923" y="4008922"/>
            <a:ext cx="4347351" cy="2949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41"/>
              </a:lnSpc>
            </a:pPr>
            <a:r>
              <a:rPr lang="en-US" sz="2699" spc="48">
                <a:solidFill>
                  <a:srgbClr val="000000"/>
                </a:solidFill>
                <a:latin typeface="Montserrat"/>
              </a:rPr>
              <a:t>Trimming whitespace</a:t>
            </a:r>
          </a:p>
          <a:p>
            <a:pPr algn="ctr">
              <a:lnSpc>
                <a:spcPts val="3941"/>
              </a:lnSpc>
            </a:pPr>
          </a:p>
          <a:p>
            <a:pPr algn="ctr">
              <a:lnSpc>
                <a:spcPts val="3941"/>
              </a:lnSpc>
            </a:pPr>
            <a:r>
              <a:rPr lang="en-US" sz="2699" spc="48">
                <a:solidFill>
                  <a:srgbClr val="000000"/>
                </a:solidFill>
                <a:latin typeface="Montserrat"/>
              </a:rPr>
              <a:t>Fixing data-type problems</a:t>
            </a:r>
          </a:p>
          <a:p>
            <a:pPr algn="ctr">
              <a:lnSpc>
                <a:spcPts val="3941"/>
              </a:lnSpc>
            </a:pPr>
          </a:p>
          <a:p>
            <a:pPr algn="ctr">
              <a:lnSpc>
                <a:spcPts val="3941"/>
              </a:lnSpc>
            </a:pPr>
            <a:r>
              <a:rPr lang="en-US" sz="2699" spc="48">
                <a:solidFill>
                  <a:srgbClr val="000000"/>
                </a:solidFill>
                <a:latin typeface="Montserrat"/>
              </a:rPr>
              <a:t>Cluster editing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060588" y="676740"/>
            <a:ext cx="13499869" cy="1245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136"/>
              </a:lnSpc>
            </a:pPr>
            <a:r>
              <a:rPr lang="en-US" sz="7200" spc="-252">
                <a:solidFill>
                  <a:srgbClr val="000000"/>
                </a:solidFill>
                <a:latin typeface="Agrandir Medium"/>
              </a:rPr>
              <a:t>OPENREFINE USES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80710" y="3037626"/>
            <a:ext cx="3959779" cy="552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16"/>
              </a:lnSpc>
            </a:pPr>
            <a:r>
              <a:rPr lang="en-US" sz="3200" spc="-112">
                <a:solidFill>
                  <a:srgbClr val="000000"/>
                </a:solidFill>
                <a:latin typeface="Agrandir Medium"/>
              </a:rPr>
              <a:t>CLEANING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164380" y="4008922"/>
            <a:ext cx="3959779" cy="34446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41"/>
              </a:lnSpc>
            </a:pPr>
            <a:r>
              <a:rPr lang="en-US" sz="2699" spc="48">
                <a:solidFill>
                  <a:srgbClr val="000000"/>
                </a:solidFill>
                <a:latin typeface="Montserrat"/>
              </a:rPr>
              <a:t>Matching your dataset with that of an external source.</a:t>
            </a:r>
          </a:p>
          <a:p>
            <a:pPr algn="ctr">
              <a:lnSpc>
                <a:spcPts val="3941"/>
              </a:lnSpc>
            </a:pPr>
            <a:r>
              <a:rPr lang="en-US" sz="2699" spc="48">
                <a:solidFill>
                  <a:srgbClr val="000000"/>
                </a:solidFill>
                <a:latin typeface="Montserrat"/>
              </a:rPr>
              <a:t> </a:t>
            </a:r>
          </a:p>
          <a:p>
            <a:pPr algn="ctr">
              <a:lnSpc>
                <a:spcPts val="3941"/>
              </a:lnSpc>
            </a:pPr>
            <a:r>
              <a:rPr lang="en-US" sz="2699" spc="48">
                <a:solidFill>
                  <a:srgbClr val="000000"/>
                </a:solidFill>
                <a:latin typeface="Montserrat"/>
              </a:rPr>
              <a:t>Wikidata is built in, but you can add APIs for other datasets.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164380" y="3037626"/>
            <a:ext cx="3959779" cy="552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16"/>
              </a:lnSpc>
            </a:pPr>
            <a:r>
              <a:rPr lang="en-US" sz="3200" spc="-112">
                <a:solidFill>
                  <a:srgbClr val="000000"/>
                </a:solidFill>
                <a:latin typeface="Agrandir Medium"/>
              </a:rPr>
              <a:t>RECONCILLIATION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855337" y="4018447"/>
            <a:ext cx="4273247" cy="4089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9"/>
              </a:lnSpc>
            </a:pPr>
            <a:r>
              <a:rPr lang="en-US" sz="2499" spc="44">
                <a:solidFill>
                  <a:srgbClr val="000000"/>
                </a:solidFill>
                <a:latin typeface="Montserrat"/>
              </a:rPr>
              <a:t>GREL (General Refine Expression Language)</a:t>
            </a:r>
          </a:p>
          <a:p>
            <a:pPr algn="ctr">
              <a:lnSpc>
                <a:spcPts val="3649"/>
              </a:lnSpc>
            </a:pPr>
            <a:r>
              <a:rPr lang="en-US" sz="2499" spc="44">
                <a:solidFill>
                  <a:srgbClr val="000000"/>
                </a:solidFill>
                <a:latin typeface="Montserrat"/>
              </a:rPr>
              <a:t> </a:t>
            </a:r>
          </a:p>
          <a:p>
            <a:pPr algn="ctr">
              <a:lnSpc>
                <a:spcPts val="3649"/>
              </a:lnSpc>
            </a:pPr>
            <a:r>
              <a:rPr lang="en-US" sz="2499" spc="44">
                <a:solidFill>
                  <a:srgbClr val="000000"/>
                </a:solidFill>
                <a:latin typeface="Montserrat"/>
              </a:rPr>
              <a:t>Formulas use variables and depend on data types to do things like string manipulation or mathematical calculations: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045837" y="3037626"/>
            <a:ext cx="3959779" cy="552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16"/>
              </a:lnSpc>
            </a:pPr>
            <a:r>
              <a:rPr lang="en-US" sz="3200" spc="-112">
                <a:solidFill>
                  <a:srgbClr val="000000"/>
                </a:solidFill>
                <a:latin typeface="Agrandir Medium"/>
              </a:rPr>
              <a:t>EXPRESSIONS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84308" y="9636779"/>
            <a:ext cx="176371" cy="389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231F20"/>
                </a:solidFill>
                <a:latin typeface="Canva Sans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D36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454560" y="698417"/>
            <a:ext cx="15804740" cy="8890166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278672" y="9636779"/>
            <a:ext cx="187642" cy="389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231F20"/>
                </a:solidFill>
                <a:latin typeface="Canva Sans"/>
              </a:rPr>
              <a:t>9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DAFwHvZmAW8</dc:identifier>
  <dcterms:modified xsi:type="dcterms:W3CDTF">2011-08-01T06:04:30Z</dcterms:modified>
  <cp:revision>1</cp:revision>
  <dc:title>LMW Presentation</dc:title>
</cp:coreProperties>
</file>